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64" r:id="rId4"/>
    <p:sldId id="258" r:id="rId5"/>
    <p:sldId id="259" r:id="rId6"/>
    <p:sldId id="260" r:id="rId7"/>
    <p:sldId id="262" r:id="rId8"/>
    <p:sldId id="261" r:id="rId9"/>
    <p:sldId id="263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163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DEFE0D-4B1C-4B9B-92B2-B8810E9117FF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0CEBA4-1082-4685-86F3-63B25AA81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54581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0CEBA4-1082-4685-86F3-63B25AA81CF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8606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0CEBA4-1082-4685-86F3-63B25AA81CF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66973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0CEBA4-1082-4685-86F3-63B25AA81CF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0077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0CEBA4-1082-4685-86F3-63B25AA81CF3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94727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CF120-1000-4581-820C-77F5DC189D45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CEE14-13F8-4F5A-95C9-2D2C58A79E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89040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CF120-1000-4581-820C-77F5DC189D45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CEE14-13F8-4F5A-95C9-2D2C58A79E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01884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CF120-1000-4581-820C-77F5DC189D45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CEE14-13F8-4F5A-95C9-2D2C58A79E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2254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CF120-1000-4581-820C-77F5DC189D45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CEE14-13F8-4F5A-95C9-2D2C58A79E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2205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CF120-1000-4581-820C-77F5DC189D45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CEE14-13F8-4F5A-95C9-2D2C58A79E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500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CF120-1000-4581-820C-77F5DC189D45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CEE14-13F8-4F5A-95C9-2D2C58A79E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3952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CF120-1000-4581-820C-77F5DC189D45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CEE14-13F8-4F5A-95C9-2D2C58A79E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246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CF120-1000-4581-820C-77F5DC189D45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CEE14-13F8-4F5A-95C9-2D2C58A79E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80009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CF120-1000-4581-820C-77F5DC189D45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CEE14-13F8-4F5A-95C9-2D2C58A79E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8520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CF120-1000-4581-820C-77F5DC189D45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CEE14-13F8-4F5A-95C9-2D2C58A79E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71501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CF120-1000-4581-820C-77F5DC189D45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CEE14-13F8-4F5A-95C9-2D2C58A79E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8342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0CF120-1000-4581-820C-77F5DC189D45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8CEE14-13F8-4F5A-95C9-2D2C58A79E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36934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mailto:jeonghoo@korea.kr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ir.larc.nasa.gov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nier.go.kr/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-air.larc.nasa.gov/missions/etc/IcarttDataFormat.htm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30375"/>
            <a:ext cx="7772400" cy="1470025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C00000"/>
                </a:solidFill>
              </a:rPr>
              <a:t>Data Management </a:t>
            </a:r>
            <a:r>
              <a:rPr lang="en-US" sz="4000" b="1" dirty="0">
                <a:solidFill>
                  <a:srgbClr val="C00000"/>
                </a:solidFill>
              </a:rPr>
              <a:t>Plan for </a:t>
            </a:r>
            <a:r>
              <a:rPr lang="en-US" sz="4000" b="1" dirty="0" smtClean="0">
                <a:solidFill>
                  <a:srgbClr val="C00000"/>
                </a:solidFill>
              </a:rPr>
              <a:t/>
            </a:r>
            <a:br>
              <a:rPr lang="en-US" sz="4000" b="1" dirty="0" smtClean="0">
                <a:solidFill>
                  <a:srgbClr val="C00000"/>
                </a:solidFill>
              </a:rPr>
            </a:br>
            <a:r>
              <a:rPr lang="en-US" sz="4000" b="1" dirty="0" smtClean="0">
                <a:solidFill>
                  <a:srgbClr val="C00000"/>
                </a:solidFill>
              </a:rPr>
              <a:t>KORUS-AQ Airborne Field Study</a:t>
            </a:r>
            <a:endParaRPr lang="en-US" sz="4000" b="1" dirty="0">
              <a:solidFill>
                <a:srgbClr val="C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97280" y="3200400"/>
            <a:ext cx="6949440" cy="2209800"/>
          </a:xfrm>
        </p:spPr>
        <p:txBody>
          <a:bodyPr>
            <a:noAutofit/>
          </a:bodyPr>
          <a:lstStyle/>
          <a:p>
            <a:r>
              <a:rPr lang="en-US" sz="2800" b="1" dirty="0" smtClean="0">
                <a:solidFill>
                  <a:srgbClr val="0070C0"/>
                </a:solidFill>
              </a:rPr>
              <a:t>Dr. </a:t>
            </a:r>
            <a:r>
              <a:rPr lang="en-US" sz="2800" b="1" dirty="0" err="1" smtClean="0">
                <a:solidFill>
                  <a:srgbClr val="0070C0"/>
                </a:solidFill>
              </a:rPr>
              <a:t>Jeong-Hoo</a:t>
            </a:r>
            <a:r>
              <a:rPr lang="en-US" sz="2800" b="1" dirty="0" smtClean="0">
                <a:solidFill>
                  <a:srgbClr val="0070C0"/>
                </a:solidFill>
              </a:rPr>
              <a:t> Park</a:t>
            </a:r>
          </a:p>
          <a:p>
            <a:r>
              <a:rPr lang="en-US" sz="2800" b="1" dirty="0" smtClean="0">
                <a:solidFill>
                  <a:srgbClr val="0070C0"/>
                </a:solidFill>
              </a:rPr>
              <a:t>National Institute of Environmental Research</a:t>
            </a:r>
          </a:p>
          <a:p>
            <a:r>
              <a:rPr lang="en-US" sz="2800" b="1" dirty="0" smtClean="0">
                <a:solidFill>
                  <a:srgbClr val="0070C0"/>
                </a:solidFill>
              </a:rPr>
              <a:t>Dr. Gao Chen</a:t>
            </a:r>
          </a:p>
          <a:p>
            <a:r>
              <a:rPr lang="en-US" sz="2800" b="1" dirty="0" smtClean="0">
                <a:solidFill>
                  <a:srgbClr val="0070C0"/>
                </a:solidFill>
              </a:rPr>
              <a:t>NASA Langley Research Center</a:t>
            </a:r>
            <a:r>
              <a:rPr lang="en-US" sz="2800" b="1" dirty="0" smtClean="0"/>
              <a:t> 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8380108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Data Managers</a:t>
            </a:r>
            <a:r>
              <a:rPr lang="en-US" b="1" dirty="0" smtClean="0"/>
              <a:t> </a:t>
            </a:r>
            <a:endParaRPr lang="en-US" dirty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sz="2400" dirty="0" smtClean="0"/>
              <a:t>The KORUS-AQ </a:t>
            </a:r>
            <a:r>
              <a:rPr lang="en-US" sz="2400" dirty="0"/>
              <a:t>Data Manager will monitor the data submission status in </a:t>
            </a:r>
            <a:r>
              <a:rPr lang="en-US" sz="2400" dirty="0" smtClean="0"/>
              <a:t>accordance </a:t>
            </a:r>
            <a:r>
              <a:rPr lang="en-US" sz="2400" dirty="0"/>
              <a:t>with the data submission timeline.  The data manager will also coordinate the efforts to support implementation of ICARTT </a:t>
            </a:r>
            <a:r>
              <a:rPr lang="en-US" sz="2400" dirty="0" smtClean="0"/>
              <a:t>format</a:t>
            </a:r>
            <a:endParaRPr lang="en-US" dirty="0" smtClean="0"/>
          </a:p>
          <a:p>
            <a:pPr>
              <a:buNone/>
            </a:pPr>
            <a:r>
              <a:rPr lang="en-US" dirty="0"/>
              <a:t>	</a:t>
            </a:r>
            <a:r>
              <a:rPr lang="en-US" sz="2400" dirty="0" smtClean="0">
                <a:solidFill>
                  <a:srgbClr val="002060"/>
                </a:solidFill>
              </a:rPr>
              <a:t>Gao </a:t>
            </a:r>
            <a:r>
              <a:rPr lang="en-US" sz="2400" dirty="0">
                <a:solidFill>
                  <a:srgbClr val="002060"/>
                </a:solidFill>
              </a:rPr>
              <a:t>Chen, NASA Langley Research Center, </a:t>
            </a:r>
            <a:r>
              <a:rPr lang="en-US" sz="2400" u="sng" dirty="0">
                <a:solidFill>
                  <a:srgbClr val="002060"/>
                </a:solidFill>
              </a:rPr>
              <a:t>gao.chen@nasa.gov</a:t>
            </a:r>
            <a:r>
              <a:rPr lang="en-US" sz="2400" dirty="0">
                <a:solidFill>
                  <a:srgbClr val="002060"/>
                </a:solidFill>
              </a:rPr>
              <a:t>, </a:t>
            </a:r>
            <a:r>
              <a:rPr lang="en-US" sz="2400" dirty="0" smtClean="0">
                <a:solidFill>
                  <a:srgbClr val="002060"/>
                </a:solidFill>
              </a:rPr>
              <a:t>757-864-2290</a:t>
            </a:r>
          </a:p>
          <a:p>
            <a:pPr>
              <a:buNone/>
            </a:pPr>
            <a:r>
              <a:rPr lang="en-US" sz="2400" dirty="0">
                <a:solidFill>
                  <a:srgbClr val="002060"/>
                </a:solidFill>
              </a:rPr>
              <a:t>	</a:t>
            </a:r>
            <a:endParaRPr lang="en-US" sz="2400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en-US" sz="2400" dirty="0" smtClean="0">
                <a:solidFill>
                  <a:srgbClr val="002060"/>
                </a:solidFill>
              </a:rPr>
              <a:t>	</a:t>
            </a:r>
            <a:r>
              <a:rPr lang="en-US" sz="2400" dirty="0" err="1" smtClean="0">
                <a:solidFill>
                  <a:srgbClr val="002060"/>
                </a:solidFill>
              </a:rPr>
              <a:t>Jeong-Hoo</a:t>
            </a:r>
            <a:r>
              <a:rPr lang="en-US" sz="2400" dirty="0" smtClean="0">
                <a:solidFill>
                  <a:srgbClr val="002060"/>
                </a:solidFill>
              </a:rPr>
              <a:t> Park National Institute of Environmental Research</a:t>
            </a:r>
          </a:p>
          <a:p>
            <a:pPr>
              <a:buNone/>
            </a:pPr>
            <a:r>
              <a:rPr lang="en-US" sz="2400" dirty="0">
                <a:solidFill>
                  <a:srgbClr val="002060"/>
                </a:solidFill>
              </a:rPr>
              <a:t>	</a:t>
            </a:r>
            <a:r>
              <a:rPr lang="en-US" sz="2400" dirty="0" smtClean="0">
                <a:solidFill>
                  <a:srgbClr val="002060"/>
                </a:solidFill>
                <a:hlinkClick r:id="rId2"/>
              </a:rPr>
              <a:t>jeonghoo@korea.kr</a:t>
            </a:r>
            <a:r>
              <a:rPr lang="en-US" sz="2400" dirty="0" smtClean="0">
                <a:solidFill>
                  <a:srgbClr val="002060"/>
                </a:solidFill>
              </a:rPr>
              <a:t>, +82-32-560-7717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4286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4000" b="1" dirty="0" smtClean="0">
                <a:solidFill>
                  <a:srgbClr val="C00000"/>
                </a:solidFill>
              </a:rPr>
              <a:t>Additional Requirements for Enhancing KORUS-AQ Data Quality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816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002060"/>
                </a:solidFill>
              </a:rPr>
              <a:t>Data Synchronization standards:</a:t>
            </a:r>
            <a:endParaRPr lang="en-US" dirty="0">
              <a:solidFill>
                <a:srgbClr val="002060"/>
              </a:solidFill>
            </a:endParaRPr>
          </a:p>
          <a:p>
            <a:pPr lvl="1"/>
            <a:r>
              <a:rPr lang="en-US" dirty="0" smtClean="0">
                <a:solidFill>
                  <a:srgbClr val="002060"/>
                </a:solidFill>
              </a:rPr>
              <a:t>DC8: DLH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</a:rPr>
              <a:t>King Airs?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All aerosol extensive measurements are reported in STP (i.e., 273.15K and 1013 </a:t>
            </a:r>
            <a:r>
              <a:rPr lang="en-US" dirty="0" err="1" smtClean="0">
                <a:solidFill>
                  <a:srgbClr val="002060"/>
                </a:solidFill>
              </a:rPr>
              <a:t>mb</a:t>
            </a:r>
            <a:r>
              <a:rPr lang="en-US" dirty="0" smtClean="0">
                <a:solidFill>
                  <a:srgbClr val="002060"/>
                </a:solidFill>
              </a:rPr>
              <a:t>), including optical measurements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1 sec files start and stop at the common take-off and landing time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1 sec. cloud marker/flag?</a:t>
            </a:r>
          </a:p>
        </p:txBody>
      </p:sp>
      <p:cxnSp>
        <p:nvCxnSpPr>
          <p:cNvPr id="4" name="Straight Connector 3"/>
          <p:cNvCxnSpPr/>
          <p:nvPr/>
        </p:nvCxnSpPr>
        <p:spPr>
          <a:xfrm flipV="1">
            <a:off x="182880" y="1219200"/>
            <a:ext cx="8778240" cy="0"/>
          </a:xfrm>
          <a:prstGeom prst="line">
            <a:avLst/>
          </a:prstGeom>
          <a:ln w="76200" cmpd="thickThin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741959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4000" b="1" dirty="0">
                <a:solidFill>
                  <a:srgbClr val="C00000"/>
                </a:solidFill>
              </a:rPr>
              <a:t>Additional Requirements for Enhancing KORUS-AQ Data </a:t>
            </a:r>
            <a:r>
              <a:rPr lang="en-US" sz="4000" b="1" dirty="0" smtClean="0">
                <a:solidFill>
                  <a:srgbClr val="C00000"/>
                </a:solidFill>
              </a:rPr>
              <a:t>Quality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5029200"/>
          </a:xfrm>
        </p:spPr>
        <p:txBody>
          <a:bodyPr>
            <a:normAutofit/>
          </a:bodyPr>
          <a:lstStyle/>
          <a:p>
            <a:r>
              <a:rPr lang="en-US" sz="2400" b="1" i="1" dirty="0" smtClean="0">
                <a:solidFill>
                  <a:srgbClr val="002060"/>
                </a:solidFill>
              </a:rPr>
              <a:t>Use fixed variable name(s) for Time Stamps, i.e., </a:t>
            </a:r>
            <a:r>
              <a:rPr lang="en-US" sz="2400" b="1" i="1" dirty="0" err="1" smtClean="0">
                <a:solidFill>
                  <a:srgbClr val="002060"/>
                </a:solidFill>
              </a:rPr>
              <a:t>Time_Start</a:t>
            </a:r>
            <a:r>
              <a:rPr lang="en-US" sz="2400" b="1" i="1" dirty="0" smtClean="0">
                <a:solidFill>
                  <a:srgbClr val="002060"/>
                </a:solidFill>
              </a:rPr>
              <a:t>, </a:t>
            </a:r>
            <a:r>
              <a:rPr lang="en-US" sz="2400" b="1" i="1" dirty="0" err="1" smtClean="0">
                <a:solidFill>
                  <a:srgbClr val="002060"/>
                </a:solidFill>
              </a:rPr>
              <a:t>Time_Stop</a:t>
            </a:r>
            <a:r>
              <a:rPr lang="en-US" sz="2400" b="1" i="1" dirty="0" smtClean="0">
                <a:solidFill>
                  <a:srgbClr val="002060"/>
                </a:solidFill>
              </a:rPr>
              <a:t>, and </a:t>
            </a:r>
            <a:r>
              <a:rPr lang="en-US" sz="2400" b="1" i="1" dirty="0" err="1" smtClean="0">
                <a:solidFill>
                  <a:srgbClr val="002060"/>
                </a:solidFill>
              </a:rPr>
              <a:t>Time_Mid</a:t>
            </a:r>
            <a:endParaRPr lang="en-US" sz="2400" b="1" i="1" dirty="0" smtClean="0">
              <a:solidFill>
                <a:srgbClr val="002060"/>
              </a:solidFill>
            </a:endParaRPr>
          </a:p>
          <a:p>
            <a:r>
              <a:rPr lang="en-US" sz="2400" b="1" i="1" dirty="0" smtClean="0">
                <a:solidFill>
                  <a:srgbClr val="002060"/>
                </a:solidFill>
              </a:rPr>
              <a:t>Use the same number of variables and variable names throughout mission for the files with the same </a:t>
            </a:r>
            <a:r>
              <a:rPr lang="en-US" sz="2400" b="1" i="1" dirty="0" err="1" smtClean="0">
                <a:solidFill>
                  <a:srgbClr val="002060"/>
                </a:solidFill>
              </a:rPr>
              <a:t>same</a:t>
            </a:r>
            <a:r>
              <a:rPr lang="en-US" sz="2400" b="1" i="1" dirty="0" smtClean="0">
                <a:solidFill>
                  <a:srgbClr val="002060"/>
                </a:solidFill>
              </a:rPr>
              <a:t> </a:t>
            </a:r>
            <a:r>
              <a:rPr lang="en-US" sz="2400" b="1" i="1" dirty="0" err="1" smtClean="0">
                <a:solidFill>
                  <a:srgbClr val="002060"/>
                </a:solidFill>
              </a:rPr>
              <a:t>dataID</a:t>
            </a:r>
            <a:endParaRPr lang="en-US" sz="2400" b="1" i="1" dirty="0" smtClean="0">
              <a:solidFill>
                <a:srgbClr val="002060"/>
              </a:solidFill>
            </a:endParaRPr>
          </a:p>
          <a:p>
            <a:r>
              <a:rPr lang="en-US" sz="2400" b="1" i="1" dirty="0" smtClean="0">
                <a:solidFill>
                  <a:srgbClr val="002060"/>
                </a:solidFill>
              </a:rPr>
              <a:t>While no standard short variable name recommendations, please consider add a common variable name after the “short name, unit”. </a:t>
            </a:r>
          </a:p>
          <a:p>
            <a:r>
              <a:rPr lang="en-US" sz="2400" b="1" i="1" dirty="0" smtClean="0">
                <a:solidFill>
                  <a:srgbClr val="002060"/>
                </a:solidFill>
              </a:rPr>
              <a:t>These are recommended ICARTT format changes under discussion</a:t>
            </a:r>
            <a:endParaRPr lang="en-US" sz="2400" b="1" i="1" dirty="0">
              <a:solidFill>
                <a:srgbClr val="002060"/>
              </a:solidFill>
            </a:endParaRPr>
          </a:p>
        </p:txBody>
      </p:sp>
      <p:cxnSp>
        <p:nvCxnSpPr>
          <p:cNvPr id="4" name="Straight Connector 3"/>
          <p:cNvCxnSpPr/>
          <p:nvPr/>
        </p:nvCxnSpPr>
        <p:spPr>
          <a:xfrm flipV="1">
            <a:off x="182880" y="1371600"/>
            <a:ext cx="8778240" cy="0"/>
          </a:xfrm>
          <a:prstGeom prst="line">
            <a:avLst/>
          </a:prstGeom>
          <a:ln w="76200" cmpd="thickThin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128652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sz="4000" b="1" dirty="0" smtClean="0">
                <a:solidFill>
                  <a:srgbClr val="C00000"/>
                </a:solidFill>
              </a:rPr>
              <a:t>Motivation and Overview</a:t>
            </a:r>
            <a:endParaRPr lang="en-US" sz="40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054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Objective: </a:t>
            </a:r>
            <a:r>
              <a:rPr lang="en-US" dirty="0">
                <a:ea typeface="Malgun Gothic"/>
                <a:cs typeface="Times New Roman"/>
              </a:rPr>
              <a:t>to provide a framework through which the </a:t>
            </a:r>
            <a:r>
              <a:rPr lang="en-US" dirty="0" smtClean="0">
                <a:ea typeface="Malgun Gothic"/>
                <a:cs typeface="Times New Roman"/>
              </a:rPr>
              <a:t>KORUS-AQ observational </a:t>
            </a:r>
            <a:r>
              <a:rPr lang="en-US" dirty="0">
                <a:ea typeface="Malgun Gothic"/>
                <a:cs typeface="Times New Roman"/>
              </a:rPr>
              <a:t>data are effectively archived, managed, and shared.  This document also addresses the plan for long-term preservation and </a:t>
            </a:r>
            <a:r>
              <a:rPr lang="en-US" dirty="0" smtClean="0">
                <a:ea typeface="Malgun Gothic"/>
                <a:cs typeface="Times New Roman"/>
              </a:rPr>
              <a:t>distribution</a:t>
            </a:r>
          </a:p>
          <a:p>
            <a:r>
              <a:rPr lang="en-US" dirty="0" smtClean="0">
                <a:ea typeface="Malgun Gothic"/>
                <a:cs typeface="Times New Roman"/>
              </a:rPr>
              <a:t>Overview: The KORUS-AQ data submission will be conducted in three stages: field, preliminary, and final.  The final data will be open to public and transferred to </a:t>
            </a:r>
            <a:r>
              <a:rPr lang="en-US" dirty="0" err="1" smtClean="0">
                <a:ea typeface="Malgun Gothic"/>
                <a:cs typeface="Times New Roman"/>
              </a:rPr>
              <a:t>LaRC</a:t>
            </a:r>
            <a:r>
              <a:rPr lang="en-US" dirty="0" smtClean="0">
                <a:ea typeface="Malgun Gothic"/>
                <a:cs typeface="Times New Roman"/>
              </a:rPr>
              <a:t> ASDC and NIER CAQRD for long-term preservation and distribution 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182880" y="1143000"/>
            <a:ext cx="8778240" cy="0"/>
          </a:xfrm>
          <a:prstGeom prst="line">
            <a:avLst/>
          </a:prstGeom>
          <a:ln w="76200" cmpd="thickThin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45147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KORUS-AQ Data Flow Overview</a:t>
            </a:r>
            <a:endParaRPr lang="en-US" b="1" dirty="0">
              <a:solidFill>
                <a:srgbClr val="C00000"/>
              </a:solidFill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166688" y="1066800"/>
            <a:ext cx="8810625" cy="4834283"/>
            <a:chOff x="228600" y="1447800"/>
            <a:chExt cx="8810625" cy="4834283"/>
          </a:xfrm>
        </p:grpSpPr>
        <p:grpSp>
          <p:nvGrpSpPr>
            <p:cNvPr id="11" name="Group 10"/>
            <p:cNvGrpSpPr/>
            <p:nvPr/>
          </p:nvGrpSpPr>
          <p:grpSpPr>
            <a:xfrm>
              <a:off x="1133475" y="1447800"/>
              <a:ext cx="6877050" cy="911352"/>
              <a:chOff x="1981200" y="1679448"/>
              <a:chExt cx="5257800" cy="606552"/>
            </a:xfrm>
          </p:grpSpPr>
          <p:grpSp>
            <p:nvGrpSpPr>
              <p:cNvPr id="9" name="Group 8"/>
              <p:cNvGrpSpPr/>
              <p:nvPr/>
            </p:nvGrpSpPr>
            <p:grpSpPr>
              <a:xfrm>
                <a:off x="1981200" y="1981200"/>
                <a:ext cx="5257800" cy="304800"/>
                <a:chOff x="990600" y="1981200"/>
                <a:chExt cx="5257800" cy="304800"/>
              </a:xfrm>
            </p:grpSpPr>
            <p:sp>
              <p:nvSpPr>
                <p:cNvPr id="6" name="Rectangle 5"/>
                <p:cNvSpPr/>
                <p:nvPr/>
              </p:nvSpPr>
              <p:spPr>
                <a:xfrm>
                  <a:off x="2743200" y="1981200"/>
                  <a:ext cx="1752600" cy="304800"/>
                </a:xfrm>
                <a:prstGeom prst="rect">
                  <a:avLst/>
                </a:prstGeom>
                <a:solidFill>
                  <a:schemeClr val="accent3">
                    <a:lumMod val="60000"/>
                    <a:lumOff val="40000"/>
                  </a:schemeClr>
                </a:solidFill>
                <a:ln>
                  <a:solidFill>
                    <a:srgbClr val="00206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000" b="1" dirty="0" smtClean="0">
                      <a:solidFill>
                        <a:srgbClr val="C00000"/>
                      </a:solidFill>
                    </a:rPr>
                    <a:t>Preliminary Data</a:t>
                  </a:r>
                  <a:endParaRPr lang="en-US" sz="2000" b="1" dirty="0">
                    <a:solidFill>
                      <a:srgbClr val="C00000"/>
                    </a:solidFill>
                  </a:endParaRPr>
                </a:p>
              </p:txBody>
            </p:sp>
            <p:sp>
              <p:nvSpPr>
                <p:cNvPr id="7" name="Rectangle 6"/>
                <p:cNvSpPr/>
                <p:nvPr/>
              </p:nvSpPr>
              <p:spPr>
                <a:xfrm>
                  <a:off x="4495800" y="1981200"/>
                  <a:ext cx="1752600" cy="304800"/>
                </a:xfrm>
                <a:prstGeom prst="rect">
                  <a:avLst/>
                </a:prstGeom>
                <a:solidFill>
                  <a:schemeClr val="accent3">
                    <a:lumMod val="60000"/>
                    <a:lumOff val="40000"/>
                  </a:schemeClr>
                </a:solidFill>
                <a:ln>
                  <a:solidFill>
                    <a:srgbClr val="00206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000" b="1" dirty="0" smtClean="0">
                      <a:solidFill>
                        <a:srgbClr val="C00000"/>
                      </a:solidFill>
                    </a:rPr>
                    <a:t>Final Data</a:t>
                  </a:r>
                  <a:endParaRPr lang="en-US" sz="2000" b="1" dirty="0">
                    <a:solidFill>
                      <a:srgbClr val="C00000"/>
                    </a:solidFill>
                  </a:endParaRPr>
                </a:p>
              </p:txBody>
            </p:sp>
            <p:sp>
              <p:nvSpPr>
                <p:cNvPr id="8" name="Rectangle 7"/>
                <p:cNvSpPr/>
                <p:nvPr/>
              </p:nvSpPr>
              <p:spPr>
                <a:xfrm>
                  <a:off x="990600" y="1981200"/>
                  <a:ext cx="1752600" cy="304800"/>
                </a:xfrm>
                <a:prstGeom prst="rect">
                  <a:avLst/>
                </a:prstGeom>
                <a:solidFill>
                  <a:schemeClr val="accent3">
                    <a:lumMod val="60000"/>
                    <a:lumOff val="40000"/>
                  </a:schemeClr>
                </a:solidFill>
                <a:ln>
                  <a:solidFill>
                    <a:srgbClr val="00206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000" b="1" dirty="0" smtClean="0">
                      <a:solidFill>
                        <a:srgbClr val="C00000"/>
                      </a:solidFill>
                    </a:rPr>
                    <a:t>Field Data</a:t>
                  </a:r>
                  <a:endParaRPr lang="en-US" sz="2000" b="1" dirty="0">
                    <a:solidFill>
                      <a:srgbClr val="C00000"/>
                    </a:solidFill>
                  </a:endParaRPr>
                </a:p>
              </p:txBody>
            </p:sp>
          </p:grpSp>
          <p:sp>
            <p:nvSpPr>
              <p:cNvPr id="10" name="Rectangle 9"/>
              <p:cNvSpPr/>
              <p:nvPr/>
            </p:nvSpPr>
            <p:spPr>
              <a:xfrm>
                <a:off x="1981200" y="1679448"/>
                <a:ext cx="5257800" cy="301752"/>
              </a:xfrm>
              <a:prstGeom prst="rect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b="1" dirty="0" smtClean="0">
                    <a:solidFill>
                      <a:srgbClr val="C00000"/>
                    </a:solidFill>
                  </a:rPr>
                  <a:t>KORUS-AQ Data Repositories</a:t>
                </a:r>
                <a:endParaRPr lang="en-US" sz="2400" b="1" dirty="0">
                  <a:solidFill>
                    <a:srgbClr val="C00000"/>
                  </a:solidFill>
                </a:endParaRPr>
              </a:p>
            </p:txBody>
          </p:sp>
        </p:grpSp>
        <p:grpSp>
          <p:nvGrpSpPr>
            <p:cNvPr id="49" name="Group 48"/>
            <p:cNvGrpSpPr/>
            <p:nvPr/>
          </p:nvGrpSpPr>
          <p:grpSpPr>
            <a:xfrm>
              <a:off x="297180" y="3502152"/>
              <a:ext cx="8549640" cy="1920240"/>
              <a:chOff x="228600" y="3962400"/>
              <a:chExt cx="8549640" cy="1920240"/>
            </a:xfrm>
          </p:grpSpPr>
          <p:sp>
            <p:nvSpPr>
              <p:cNvPr id="12" name="Rounded Rectangle 11"/>
              <p:cNvSpPr/>
              <p:nvPr/>
            </p:nvSpPr>
            <p:spPr>
              <a:xfrm>
                <a:off x="228600" y="3962400"/>
                <a:ext cx="2011680" cy="1920240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112713" indent="-112713">
                  <a:buFont typeface="Arial" pitchFamily="34" charset="0"/>
                  <a:buChar char="•"/>
                </a:pPr>
                <a:r>
                  <a:rPr lang="en-US" b="1" dirty="0" smtClean="0"/>
                  <a:t>Collecting data</a:t>
                </a:r>
              </a:p>
              <a:p>
                <a:pPr marL="112713" indent="-112713">
                  <a:buFont typeface="Arial" pitchFamily="34" charset="0"/>
                  <a:buChar char="•"/>
                </a:pPr>
                <a:r>
                  <a:rPr lang="en-US" b="1" dirty="0" smtClean="0"/>
                  <a:t>In-field data processing</a:t>
                </a:r>
              </a:p>
              <a:p>
                <a:pPr marL="112713" indent="-112713">
                  <a:buFont typeface="Arial" pitchFamily="34" charset="0"/>
                  <a:buChar char="•"/>
                </a:pPr>
                <a:r>
                  <a:rPr lang="en-US" b="1" dirty="0" smtClean="0"/>
                  <a:t>Initial data QA/QC</a:t>
                </a:r>
                <a:endParaRPr lang="en-US" b="1" dirty="0"/>
              </a:p>
            </p:txBody>
          </p:sp>
          <p:sp>
            <p:nvSpPr>
              <p:cNvPr id="13" name="Rounded Rectangle 12"/>
              <p:cNvSpPr/>
              <p:nvPr/>
            </p:nvSpPr>
            <p:spPr>
              <a:xfrm>
                <a:off x="2438400" y="3962400"/>
                <a:ext cx="2011680" cy="1920240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114300" indent="-114300">
                  <a:buFont typeface="Arial" pitchFamily="34" charset="0"/>
                  <a:buChar char="•"/>
                </a:pPr>
                <a:r>
                  <a:rPr lang="en-US" b="1" dirty="0" smtClean="0"/>
                  <a:t> calibration/ characterization</a:t>
                </a:r>
              </a:p>
              <a:p>
                <a:pPr marL="114300" indent="-114300">
                  <a:buFont typeface="Arial" pitchFamily="34" charset="0"/>
                  <a:buChar char="•"/>
                </a:pPr>
                <a:r>
                  <a:rPr lang="en-US" b="1" dirty="0" smtClean="0"/>
                  <a:t>Post-field data processing</a:t>
                </a:r>
              </a:p>
              <a:p>
                <a:pPr marL="114300" indent="-114300">
                  <a:buFont typeface="Arial" pitchFamily="34" charset="0"/>
                  <a:buChar char="•"/>
                </a:pPr>
                <a:r>
                  <a:rPr lang="en-US" b="1" dirty="0" smtClean="0"/>
                  <a:t>Data QA/QC </a:t>
                </a:r>
              </a:p>
              <a:p>
                <a:pPr marL="114300" indent="-114300">
                  <a:buFont typeface="Arial" pitchFamily="34" charset="0"/>
                  <a:buChar char="•"/>
                </a:pPr>
                <a:r>
                  <a:rPr lang="en-US" b="1" dirty="0" smtClean="0"/>
                  <a:t>Synchronization</a:t>
                </a:r>
                <a:endParaRPr lang="en-US" b="1" dirty="0"/>
              </a:p>
            </p:txBody>
          </p:sp>
          <p:sp>
            <p:nvSpPr>
              <p:cNvPr id="14" name="Rounded Rectangle 13"/>
              <p:cNvSpPr/>
              <p:nvPr/>
            </p:nvSpPr>
            <p:spPr>
              <a:xfrm>
                <a:off x="4648200" y="3962400"/>
                <a:ext cx="2011680" cy="1920240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114300" indent="-114300">
                  <a:buFont typeface="Arial" pitchFamily="34" charset="0"/>
                  <a:buChar char="•"/>
                </a:pPr>
                <a:r>
                  <a:rPr lang="en-US" b="1" dirty="0" smtClean="0"/>
                  <a:t>Final QA/QC,  including integrated processing</a:t>
                </a:r>
              </a:p>
              <a:p>
                <a:pPr marL="114300" indent="-114300">
                  <a:buFont typeface="Arial" pitchFamily="34" charset="0"/>
                  <a:buChar char="•"/>
                </a:pPr>
                <a:r>
                  <a:rPr lang="en-US" b="1" dirty="0" smtClean="0"/>
                  <a:t>Synchronization</a:t>
                </a:r>
              </a:p>
            </p:txBody>
          </p:sp>
          <p:sp>
            <p:nvSpPr>
              <p:cNvPr id="15" name="Rounded Rectangle 14"/>
              <p:cNvSpPr/>
              <p:nvPr/>
            </p:nvSpPr>
            <p:spPr>
              <a:xfrm>
                <a:off x="6858000" y="3962400"/>
                <a:ext cx="1920240" cy="1920240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 smtClean="0"/>
                  <a:t>Transfer to NIER CAQRD and </a:t>
                </a:r>
              </a:p>
              <a:p>
                <a:pPr algn="ctr"/>
                <a:r>
                  <a:rPr lang="en-US" b="1" dirty="0" smtClean="0"/>
                  <a:t> LaRC ASDC</a:t>
                </a:r>
              </a:p>
              <a:p>
                <a:pPr algn="ctr"/>
                <a:r>
                  <a:rPr lang="en-US" b="1" dirty="0" smtClean="0">
                    <a:solidFill>
                      <a:schemeClr val="bg1"/>
                    </a:solidFill>
                  </a:rPr>
                  <a:t>(DAAC)</a:t>
                </a:r>
                <a:endParaRPr lang="en-US" b="1" dirty="0">
                  <a:solidFill>
                    <a:schemeClr val="bg1"/>
                  </a:solidFill>
                </a:endParaRPr>
              </a:p>
            </p:txBody>
          </p:sp>
        </p:grpSp>
        <p:cxnSp>
          <p:nvCxnSpPr>
            <p:cNvPr id="17" name="Straight Arrow Connector 16"/>
            <p:cNvCxnSpPr>
              <a:stCxn id="12" idx="0"/>
              <a:endCxn id="8" idx="2"/>
            </p:cNvCxnSpPr>
            <p:nvPr/>
          </p:nvCxnSpPr>
          <p:spPr>
            <a:xfrm flipV="1">
              <a:off x="1303020" y="2359152"/>
              <a:ext cx="976630" cy="1143000"/>
            </a:xfrm>
            <a:prstGeom prst="straightConnector1">
              <a:avLst/>
            </a:prstGeom>
            <a:ln w="50800">
              <a:solidFill>
                <a:srgbClr val="002060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>
              <a:stCxn id="8" idx="2"/>
              <a:endCxn id="13" idx="0"/>
            </p:cNvCxnSpPr>
            <p:nvPr/>
          </p:nvCxnSpPr>
          <p:spPr>
            <a:xfrm>
              <a:off x="2279650" y="2359152"/>
              <a:ext cx="1233170" cy="1143000"/>
            </a:xfrm>
            <a:prstGeom prst="straightConnector1">
              <a:avLst/>
            </a:prstGeom>
            <a:ln w="50800">
              <a:solidFill>
                <a:srgbClr val="002060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Arrow Connector 20"/>
            <p:cNvCxnSpPr>
              <a:stCxn id="13" idx="0"/>
              <a:endCxn id="6" idx="2"/>
            </p:cNvCxnSpPr>
            <p:nvPr/>
          </p:nvCxnSpPr>
          <p:spPr>
            <a:xfrm flipV="1">
              <a:off x="3512820" y="2359152"/>
              <a:ext cx="1059180" cy="1143000"/>
            </a:xfrm>
            <a:prstGeom prst="straightConnector1">
              <a:avLst/>
            </a:prstGeom>
            <a:ln w="50800">
              <a:solidFill>
                <a:srgbClr val="002060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Arrow Connector 22"/>
            <p:cNvCxnSpPr>
              <a:stCxn id="6" idx="2"/>
              <a:endCxn id="14" idx="0"/>
            </p:cNvCxnSpPr>
            <p:nvPr/>
          </p:nvCxnSpPr>
          <p:spPr>
            <a:xfrm>
              <a:off x="4572000" y="2359152"/>
              <a:ext cx="1150620" cy="1143000"/>
            </a:xfrm>
            <a:prstGeom prst="straightConnector1">
              <a:avLst/>
            </a:prstGeom>
            <a:ln w="50800">
              <a:solidFill>
                <a:srgbClr val="002060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25"/>
            <p:cNvCxnSpPr>
              <a:stCxn id="14" idx="0"/>
              <a:endCxn id="7" idx="2"/>
            </p:cNvCxnSpPr>
            <p:nvPr/>
          </p:nvCxnSpPr>
          <p:spPr>
            <a:xfrm flipV="1">
              <a:off x="5722620" y="2359152"/>
              <a:ext cx="1141730" cy="1143000"/>
            </a:xfrm>
            <a:prstGeom prst="straightConnector1">
              <a:avLst/>
            </a:prstGeom>
            <a:ln w="50800">
              <a:solidFill>
                <a:srgbClr val="002060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Arrow Connector 27"/>
            <p:cNvCxnSpPr>
              <a:stCxn id="7" idx="2"/>
              <a:endCxn id="15" idx="0"/>
            </p:cNvCxnSpPr>
            <p:nvPr/>
          </p:nvCxnSpPr>
          <p:spPr>
            <a:xfrm>
              <a:off x="6864350" y="2359152"/>
              <a:ext cx="1022350" cy="1143000"/>
            </a:xfrm>
            <a:prstGeom prst="straightConnector1">
              <a:avLst/>
            </a:prstGeom>
            <a:ln w="50800">
              <a:solidFill>
                <a:srgbClr val="002060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6" name="Group 35"/>
            <p:cNvGrpSpPr/>
            <p:nvPr/>
          </p:nvGrpSpPr>
          <p:grpSpPr>
            <a:xfrm>
              <a:off x="228600" y="5330952"/>
              <a:ext cx="2103120" cy="230981"/>
              <a:chOff x="228600" y="6019800"/>
              <a:chExt cx="2133600" cy="230981"/>
            </a:xfrm>
          </p:grpSpPr>
          <p:cxnSp>
            <p:nvCxnSpPr>
              <p:cNvPr id="32" name="Straight Connector 31"/>
              <p:cNvCxnSpPr/>
              <p:nvPr/>
            </p:nvCxnSpPr>
            <p:spPr>
              <a:xfrm>
                <a:off x="228600" y="6248400"/>
                <a:ext cx="2133600" cy="0"/>
              </a:xfrm>
              <a:prstGeom prst="line">
                <a:avLst/>
              </a:prstGeom>
              <a:ln w="31750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/>
              <p:nvPr/>
            </p:nvCxnSpPr>
            <p:spPr>
              <a:xfrm>
                <a:off x="228600" y="6019800"/>
                <a:ext cx="0" cy="228600"/>
              </a:xfrm>
              <a:prstGeom prst="line">
                <a:avLst/>
              </a:prstGeom>
              <a:ln w="31750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>
              <a:xfrm>
                <a:off x="2362200" y="6022181"/>
                <a:ext cx="0" cy="228600"/>
              </a:xfrm>
              <a:prstGeom prst="line">
                <a:avLst/>
              </a:prstGeom>
              <a:ln w="31750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7" name="Group 36"/>
            <p:cNvGrpSpPr/>
            <p:nvPr/>
          </p:nvGrpSpPr>
          <p:grpSpPr>
            <a:xfrm>
              <a:off x="2468880" y="5330952"/>
              <a:ext cx="4297680" cy="230981"/>
              <a:chOff x="228600" y="6019800"/>
              <a:chExt cx="2133600" cy="230981"/>
            </a:xfrm>
          </p:grpSpPr>
          <p:cxnSp>
            <p:nvCxnSpPr>
              <p:cNvPr id="38" name="Straight Connector 37"/>
              <p:cNvCxnSpPr/>
              <p:nvPr/>
            </p:nvCxnSpPr>
            <p:spPr>
              <a:xfrm>
                <a:off x="228600" y="6248400"/>
                <a:ext cx="2133600" cy="0"/>
              </a:xfrm>
              <a:prstGeom prst="line">
                <a:avLst/>
              </a:prstGeom>
              <a:ln w="31750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Straight Connector 38"/>
              <p:cNvCxnSpPr/>
              <p:nvPr/>
            </p:nvCxnSpPr>
            <p:spPr>
              <a:xfrm>
                <a:off x="228600" y="6019800"/>
                <a:ext cx="0" cy="228600"/>
              </a:xfrm>
              <a:prstGeom prst="line">
                <a:avLst/>
              </a:prstGeom>
              <a:ln w="31750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Straight Connector 39"/>
              <p:cNvCxnSpPr/>
              <p:nvPr/>
            </p:nvCxnSpPr>
            <p:spPr>
              <a:xfrm>
                <a:off x="2362200" y="6022181"/>
                <a:ext cx="0" cy="228600"/>
              </a:xfrm>
              <a:prstGeom prst="line">
                <a:avLst/>
              </a:prstGeom>
              <a:ln w="31750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8" name="Group 47"/>
            <p:cNvGrpSpPr/>
            <p:nvPr/>
          </p:nvGrpSpPr>
          <p:grpSpPr>
            <a:xfrm>
              <a:off x="6905625" y="5332142"/>
              <a:ext cx="2133600" cy="228600"/>
              <a:chOff x="6848475" y="5792390"/>
              <a:chExt cx="2133600" cy="228600"/>
            </a:xfrm>
          </p:grpSpPr>
          <p:cxnSp>
            <p:nvCxnSpPr>
              <p:cNvPr id="42" name="Straight Connector 41"/>
              <p:cNvCxnSpPr/>
              <p:nvPr/>
            </p:nvCxnSpPr>
            <p:spPr>
              <a:xfrm>
                <a:off x="6848475" y="6019800"/>
                <a:ext cx="2133600" cy="0"/>
              </a:xfrm>
              <a:prstGeom prst="line">
                <a:avLst/>
              </a:prstGeom>
              <a:ln w="31750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/>
              <p:cNvCxnSpPr/>
              <p:nvPr/>
            </p:nvCxnSpPr>
            <p:spPr>
              <a:xfrm>
                <a:off x="6848475" y="5792390"/>
                <a:ext cx="0" cy="228600"/>
              </a:xfrm>
              <a:prstGeom prst="line">
                <a:avLst/>
              </a:prstGeom>
              <a:ln w="31750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5" name="TextBox 44"/>
            <p:cNvSpPr txBox="1"/>
            <p:nvPr/>
          </p:nvSpPr>
          <p:spPr>
            <a:xfrm>
              <a:off x="289560" y="5635752"/>
              <a:ext cx="19812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i="1" dirty="0" smtClean="0"/>
                <a:t>Field Deployment Phase</a:t>
              </a:r>
              <a:endParaRPr lang="en-US" b="1" i="1" dirty="0"/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3375243" y="5635752"/>
              <a:ext cx="249215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i="1" dirty="0" smtClean="0"/>
                <a:t>Post Deployment Phase</a:t>
              </a:r>
              <a:endParaRPr lang="en-US" b="1" i="1" dirty="0"/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7173988" y="5635752"/>
              <a:ext cx="143661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i="1" dirty="0" smtClean="0"/>
                <a:t>Public Phase</a:t>
              </a:r>
              <a:endParaRPr lang="en-US" b="1" i="1" dirty="0"/>
            </a:p>
          </p:txBody>
        </p:sp>
      </p:grpSp>
      <p:cxnSp>
        <p:nvCxnSpPr>
          <p:cNvPr id="50" name="Straight Connector 49"/>
          <p:cNvCxnSpPr/>
          <p:nvPr/>
        </p:nvCxnSpPr>
        <p:spPr>
          <a:xfrm flipV="1">
            <a:off x="182880" y="838200"/>
            <a:ext cx="8778240" cy="0"/>
          </a:xfrm>
          <a:prstGeom prst="line">
            <a:avLst/>
          </a:prstGeom>
          <a:ln w="76200" cmpd="thickThin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53214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4000" b="1" dirty="0" smtClean="0">
                <a:solidFill>
                  <a:srgbClr val="C00000"/>
                </a:solidFill>
              </a:rPr>
              <a:t>KORUS-AQ Data Repositories and </a:t>
            </a:r>
            <a:r>
              <a:rPr lang="en-US" sz="4000" b="1" dirty="0">
                <a:solidFill>
                  <a:srgbClr val="C00000"/>
                </a:solidFill>
              </a:rPr>
              <a:t>D</a:t>
            </a:r>
            <a:r>
              <a:rPr lang="en-US" sz="4000" b="1" dirty="0" smtClean="0">
                <a:solidFill>
                  <a:srgbClr val="C00000"/>
                </a:solidFill>
              </a:rPr>
              <a:t>ata Holdings</a:t>
            </a:r>
            <a:endParaRPr lang="en-US" sz="40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50292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NASA Data Repository: </a:t>
            </a:r>
            <a:r>
              <a:rPr lang="en-US" dirty="0" smtClean="0">
                <a:hlinkClick r:id="rId3"/>
              </a:rPr>
              <a:t>www-air.larc.nasa.gov</a:t>
            </a:r>
            <a:endParaRPr lang="en-US" dirty="0" smtClean="0"/>
          </a:p>
          <a:p>
            <a:pPr lvl="1"/>
            <a:r>
              <a:rPr lang="en-US" dirty="0" smtClean="0"/>
              <a:t>NASA DC-8 and King Air</a:t>
            </a:r>
          </a:p>
          <a:p>
            <a:pPr lvl="1"/>
            <a:r>
              <a:rPr lang="en-US" dirty="0" err="1" smtClean="0"/>
              <a:t>Ozonesonde</a:t>
            </a:r>
            <a:r>
              <a:rPr lang="en-US" dirty="0" smtClean="0"/>
              <a:t>, Ozone LIDAR and Pandora</a:t>
            </a:r>
          </a:p>
          <a:p>
            <a:pPr lvl="1"/>
            <a:r>
              <a:rPr lang="en-US" dirty="0" smtClean="0"/>
              <a:t>Other relevant model, trajectory and satellite data </a:t>
            </a:r>
          </a:p>
          <a:p>
            <a:r>
              <a:rPr lang="en-US" dirty="0" smtClean="0"/>
              <a:t>NEIR Data Repository: </a:t>
            </a:r>
            <a:r>
              <a:rPr lang="en-US" u="sng" dirty="0" smtClean="0">
                <a:hlinkClick r:id="rId4"/>
              </a:rPr>
              <a:t>www.nier.go.kr</a:t>
            </a:r>
            <a:endParaRPr lang="en-US" u="sng" dirty="0" smtClean="0"/>
          </a:p>
          <a:p>
            <a:pPr lvl="1"/>
            <a:r>
              <a:rPr lang="en-US" dirty="0" smtClean="0"/>
              <a:t>KMA King Air and </a:t>
            </a:r>
            <a:r>
              <a:rPr lang="en-US" dirty="0" err="1" smtClean="0"/>
              <a:t>Hanseo</a:t>
            </a:r>
            <a:r>
              <a:rPr lang="en-US" dirty="0" smtClean="0"/>
              <a:t> King Air</a:t>
            </a:r>
          </a:p>
          <a:p>
            <a:pPr lvl="1"/>
            <a:r>
              <a:rPr lang="en-US" dirty="0" err="1"/>
              <a:t>Kisang</a:t>
            </a:r>
            <a:r>
              <a:rPr lang="en-US" dirty="0"/>
              <a:t> </a:t>
            </a:r>
            <a:r>
              <a:rPr lang="en-US" dirty="0" smtClean="0"/>
              <a:t>I and </a:t>
            </a:r>
            <a:r>
              <a:rPr lang="en-US" dirty="0" err="1" smtClean="0"/>
              <a:t>Onnuri</a:t>
            </a:r>
            <a:endParaRPr lang="en-US" dirty="0" smtClean="0"/>
          </a:p>
          <a:p>
            <a:pPr lvl="1"/>
            <a:r>
              <a:rPr lang="en-US" dirty="0" smtClean="0"/>
              <a:t>Ground sites</a:t>
            </a:r>
          </a:p>
          <a:p>
            <a:r>
              <a:rPr lang="en-US" dirty="0" smtClean="0"/>
              <a:t>Both data repositories will use the same username and password for access control</a:t>
            </a:r>
          </a:p>
          <a:p>
            <a:r>
              <a:rPr lang="en-US" dirty="0" err="1" smtClean="0"/>
              <a:t>Weblink</a:t>
            </a:r>
            <a:r>
              <a:rPr lang="en-US" dirty="0" smtClean="0"/>
              <a:t> will be provided for AERONET data website </a:t>
            </a:r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 flipV="1">
            <a:off x="182880" y="1524000"/>
            <a:ext cx="8778240" cy="0"/>
          </a:xfrm>
          <a:prstGeom prst="line">
            <a:avLst/>
          </a:prstGeom>
          <a:ln w="76200" cmpd="thickThin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406841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868362"/>
          </a:xfrm>
        </p:spPr>
        <p:txBody>
          <a:bodyPr>
            <a:normAutofit/>
          </a:bodyPr>
          <a:lstStyle/>
          <a:p>
            <a:pPr algn="l"/>
            <a:r>
              <a:rPr lang="en-US" sz="4000" b="1" dirty="0" smtClean="0">
                <a:solidFill>
                  <a:srgbClr val="C00000"/>
                </a:solidFill>
              </a:rPr>
              <a:t>KORUS-AQ Data Submission Schedule</a:t>
            </a:r>
            <a:endParaRPr lang="en-US" sz="4000" b="1" dirty="0">
              <a:solidFill>
                <a:srgbClr val="C00000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8512957"/>
              </p:ext>
            </p:extLst>
          </p:nvPr>
        </p:nvGraphicFramePr>
        <p:xfrm>
          <a:off x="876300" y="1066800"/>
          <a:ext cx="7391400" cy="34145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78280"/>
                <a:gridCol w="1341120"/>
                <a:gridCol w="1295400"/>
                <a:gridCol w="1798320"/>
                <a:gridCol w="1478280"/>
              </a:tblGrid>
              <a:tr h="753626">
                <a:tc>
                  <a:txBody>
                    <a:bodyPr/>
                    <a:lstStyle/>
                    <a:p>
                      <a:r>
                        <a:rPr lang="en-US" dirty="0" smtClean="0"/>
                        <a:t>Mission Phase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Data Type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Data Repository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Submission Deadline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Access</a:t>
                      </a:r>
                      <a:r>
                        <a:rPr lang="en-US" baseline="0" dirty="0" smtClean="0"/>
                        <a:t> Control</a:t>
                      </a:r>
                      <a:endParaRPr lang="en-US" dirty="0"/>
                    </a:p>
                  </a:txBody>
                  <a:tcPr/>
                </a:tc>
              </a:tr>
              <a:tr h="436625">
                <a:tc rowSpan="2">
                  <a:txBody>
                    <a:bodyPr/>
                    <a:lstStyle/>
                    <a:p>
                      <a:r>
                        <a:rPr lang="en-US" dirty="0" smtClean="0"/>
                        <a:t>Field</a:t>
                      </a:r>
                      <a:r>
                        <a:rPr lang="en-US" baseline="0" dirty="0" smtClean="0"/>
                        <a:t> Deployment</a:t>
                      </a:r>
                      <a:endParaRPr lang="en-US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r>
                        <a:rPr lang="en-US" dirty="0" smtClean="0"/>
                        <a:t>Field Data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NASA</a:t>
                      </a:r>
                      <a:endParaRPr lang="en-US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r>
                        <a:rPr lang="en-US" dirty="0" smtClean="0"/>
                        <a:t>24 hour after each flight or  cal. </a:t>
                      </a:r>
                      <a:r>
                        <a:rPr lang="en-US" baseline="0" dirty="0" smtClean="0"/>
                        <a:t>Day</a:t>
                      </a:r>
                      <a:endParaRPr lang="en-US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US" dirty="0" smtClean="0"/>
                        <a:t>Science</a:t>
                      </a:r>
                      <a:r>
                        <a:rPr lang="en-US" baseline="0" dirty="0" smtClean="0"/>
                        <a:t> team and Partners</a:t>
                      </a:r>
                      <a:endParaRPr lang="en-US" dirty="0"/>
                    </a:p>
                  </a:txBody>
                  <a:tcPr anchor="ctr"/>
                </a:tc>
              </a:tr>
              <a:tr h="436625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NEIR</a:t>
                      </a:r>
                      <a:endParaRPr lang="en-US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36625">
                <a:tc rowSpan="2">
                  <a:txBody>
                    <a:bodyPr/>
                    <a:lstStyle/>
                    <a:p>
                      <a:r>
                        <a:rPr lang="en-US" dirty="0" smtClean="0"/>
                        <a:t>Post-Deployment</a:t>
                      </a:r>
                      <a:endParaRPr lang="en-US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r>
                        <a:rPr lang="en-US" dirty="0" smtClean="0"/>
                        <a:t>Preliminary Data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NASA</a:t>
                      </a:r>
                      <a:endParaRPr lang="en-US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r>
                        <a:rPr lang="en-US" dirty="0" smtClean="0"/>
                        <a:t>January 15, 2017</a:t>
                      </a:r>
                      <a:endParaRPr lang="en-US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Science</a:t>
                      </a:r>
                      <a:r>
                        <a:rPr lang="en-US" baseline="0" dirty="0" smtClean="0"/>
                        <a:t> team and Partners</a:t>
                      </a:r>
                      <a:endParaRPr lang="en-US" dirty="0" smtClean="0"/>
                    </a:p>
                  </a:txBody>
                  <a:tcPr anchor="ctr"/>
                </a:tc>
              </a:tr>
              <a:tr h="436625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NEIR</a:t>
                      </a:r>
                      <a:endParaRPr lang="en-US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36625">
                <a:tc rowSpan="2">
                  <a:txBody>
                    <a:bodyPr/>
                    <a:lstStyle/>
                    <a:p>
                      <a:r>
                        <a:rPr lang="en-US" dirty="0" smtClean="0"/>
                        <a:t>Public</a:t>
                      </a:r>
                      <a:endParaRPr lang="en-US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r>
                        <a:rPr lang="en-US" dirty="0" smtClean="0"/>
                        <a:t>Final Data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NASA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June 15, 2017</a:t>
                      </a:r>
                      <a:endParaRPr lang="en-US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US" dirty="0" smtClean="0"/>
                        <a:t>Public</a:t>
                      </a:r>
                      <a:endParaRPr lang="en-US" dirty="0"/>
                    </a:p>
                  </a:txBody>
                  <a:tcPr anchor="ctr"/>
                </a:tc>
              </a:tr>
              <a:tr h="436625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NEIR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June 15, 2018</a:t>
                      </a:r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42900" y="4648200"/>
            <a:ext cx="84582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Field data submission deadline may vary depending on field operation constraints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Preliminary and field data will be expunged after their operation periods, </a:t>
            </a:r>
            <a:r>
              <a:rPr lang="en-US" sz="2000" dirty="0" smtClean="0"/>
              <a:t>respectively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The final data due date difference is driven by data policies at NASA and NEIR</a:t>
            </a:r>
            <a:endParaRPr lang="en-US" sz="2000" dirty="0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182880" y="838200"/>
            <a:ext cx="8778240" cy="0"/>
          </a:xfrm>
          <a:prstGeom prst="line">
            <a:avLst/>
          </a:prstGeom>
          <a:ln w="76200" cmpd="thickThin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292961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4000" b="1" dirty="0" smtClean="0">
                <a:solidFill>
                  <a:srgbClr val="C00000"/>
                </a:solidFill>
              </a:rPr>
              <a:t>KORUS-AQ Data Format Requirements</a:t>
            </a:r>
            <a:endParaRPr lang="en-US" sz="4000" b="1" dirty="0">
              <a:solidFill>
                <a:srgbClr val="C00000"/>
              </a:solidFill>
            </a:endParaRP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200" dirty="0" smtClean="0"/>
              <a:t>The data from KORUS-AQ field study will conform to </a:t>
            </a:r>
            <a:r>
              <a:rPr lang="en-US" sz="2200" b="1" dirty="0" smtClean="0">
                <a:solidFill>
                  <a:srgbClr val="C00000"/>
                </a:solidFill>
              </a:rPr>
              <a:t>ICARTT or HDF</a:t>
            </a:r>
            <a:r>
              <a:rPr lang="en-US" sz="2200" dirty="0" smtClean="0"/>
              <a:t> format</a:t>
            </a:r>
          </a:p>
          <a:p>
            <a:r>
              <a:rPr lang="en-US" sz="2200" dirty="0" smtClean="0"/>
              <a:t>All in-situ measurements are required to report data in ICARTT </a:t>
            </a:r>
            <a:r>
              <a:rPr lang="en-US" sz="2200" dirty="0"/>
              <a:t>format. </a:t>
            </a:r>
            <a:r>
              <a:rPr lang="en-US" sz="2200" dirty="0" smtClean="0"/>
              <a:t> Detailed </a:t>
            </a:r>
            <a:r>
              <a:rPr lang="en-US" sz="2200" dirty="0"/>
              <a:t>format description can be found at: </a:t>
            </a:r>
            <a:r>
              <a:rPr lang="en-US" sz="2200" u="sng" dirty="0">
                <a:hlinkClick r:id="rId2"/>
              </a:rPr>
              <a:t>http://www-air.larc.nasa.gov/missions/etc/IcarttDataFormat.htm</a:t>
            </a:r>
            <a:r>
              <a:rPr lang="en-US" sz="2200" u="sng" dirty="0"/>
              <a:t>.</a:t>
            </a:r>
            <a:r>
              <a:rPr lang="en-US" sz="2200" dirty="0" smtClean="0"/>
              <a:t> </a:t>
            </a:r>
          </a:p>
          <a:p>
            <a:r>
              <a:rPr lang="en-US" sz="2200" dirty="0" smtClean="0">
                <a:solidFill>
                  <a:srgbClr val="FFC000"/>
                </a:solidFill>
              </a:rPr>
              <a:t>All incoming </a:t>
            </a:r>
            <a:r>
              <a:rPr lang="en-US" sz="2200" dirty="0">
                <a:solidFill>
                  <a:srgbClr val="FFC000"/>
                </a:solidFill>
              </a:rPr>
              <a:t>data </a:t>
            </a:r>
            <a:r>
              <a:rPr lang="en-US" sz="2200" dirty="0" smtClean="0">
                <a:solidFill>
                  <a:srgbClr val="FFC000"/>
                </a:solidFill>
              </a:rPr>
              <a:t>files from in-situ measurements </a:t>
            </a:r>
            <a:r>
              <a:rPr lang="en-US" sz="2200" dirty="0">
                <a:solidFill>
                  <a:srgbClr val="FFC000"/>
                </a:solidFill>
              </a:rPr>
              <a:t>will </a:t>
            </a:r>
            <a:r>
              <a:rPr lang="en-US" sz="2200" dirty="0" smtClean="0">
                <a:solidFill>
                  <a:srgbClr val="FFC000"/>
                </a:solidFill>
              </a:rPr>
              <a:t>be </a:t>
            </a:r>
            <a:r>
              <a:rPr lang="en-US" sz="2200" dirty="0">
                <a:solidFill>
                  <a:srgbClr val="FFC000"/>
                </a:solidFill>
              </a:rPr>
              <a:t>scanned to ensure compliance to the </a:t>
            </a:r>
            <a:r>
              <a:rPr lang="en-US" sz="2200" dirty="0" smtClean="0">
                <a:solidFill>
                  <a:srgbClr val="FFC000"/>
                </a:solidFill>
              </a:rPr>
              <a:t>ICARTT </a:t>
            </a:r>
            <a:r>
              <a:rPr lang="en-US" sz="2200" dirty="0">
                <a:solidFill>
                  <a:srgbClr val="FFC000"/>
                </a:solidFill>
              </a:rPr>
              <a:t>format </a:t>
            </a:r>
            <a:r>
              <a:rPr lang="en-US" sz="2200" dirty="0" smtClean="0">
                <a:solidFill>
                  <a:srgbClr val="FFC000"/>
                </a:solidFill>
              </a:rPr>
              <a:t>requirements</a:t>
            </a:r>
          </a:p>
          <a:p>
            <a:r>
              <a:rPr lang="en-US" sz="2200" dirty="0" smtClean="0"/>
              <a:t>Assistance </a:t>
            </a:r>
            <a:r>
              <a:rPr lang="en-US" sz="2200" dirty="0"/>
              <a:t>will be made available to the science team to trouble-shoot issues in generating ICARTT </a:t>
            </a:r>
            <a:r>
              <a:rPr lang="en-US" sz="2200" dirty="0" smtClean="0"/>
              <a:t>files.</a:t>
            </a:r>
          </a:p>
          <a:p>
            <a:r>
              <a:rPr lang="en-US" sz="2200" dirty="0" smtClean="0"/>
              <a:t>The remote sensing measurement instruments may report data in either HDF or ICARTT format</a:t>
            </a:r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182880" y="1524000"/>
            <a:ext cx="8778240" cy="0"/>
          </a:xfrm>
          <a:prstGeom prst="line">
            <a:avLst/>
          </a:prstGeom>
          <a:ln w="76200" cmpd="thickThin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030923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 smtClean="0">
                <a:solidFill>
                  <a:srgbClr val="C00000"/>
                </a:solidFill>
              </a:rPr>
              <a:t>KORUS-AQ Data File Naming Convention</a:t>
            </a:r>
            <a:endParaRPr lang="en-US" sz="4000" b="1" dirty="0">
              <a:solidFill>
                <a:srgbClr val="C00000"/>
              </a:solidFill>
            </a:endParaRP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2578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2400" b="1" dirty="0" smtClean="0">
                <a:solidFill>
                  <a:srgbClr val="0070C0"/>
                </a:solidFill>
              </a:rPr>
              <a:t>DataID_LocationID_YYYYMMDD_R#_</a:t>
            </a:r>
            <a:r>
              <a:rPr lang="en-US" sz="2400" b="1" dirty="0" err="1" smtClean="0">
                <a:solidFill>
                  <a:srgbClr val="0070C0"/>
                </a:solidFill>
              </a:rPr>
              <a:t>Description.extension</a:t>
            </a:r>
            <a:endParaRPr lang="en-US" sz="2400" b="1" dirty="0" smtClean="0">
              <a:solidFill>
                <a:srgbClr val="0070C0"/>
              </a:solidFill>
            </a:endParaRPr>
          </a:p>
          <a:p>
            <a:r>
              <a:rPr lang="en-US" sz="1800" dirty="0" err="1" smtClean="0"/>
              <a:t>DataID</a:t>
            </a:r>
            <a:r>
              <a:rPr lang="en-US" sz="1800" dirty="0" smtClean="0"/>
              <a:t>: a </a:t>
            </a:r>
            <a:r>
              <a:rPr lang="en-US" sz="1800" dirty="0"/>
              <a:t>short description of measured parameter/species, instrument, or </a:t>
            </a:r>
            <a:r>
              <a:rPr lang="en-US" sz="1800" dirty="0" smtClean="0"/>
              <a:t>model</a:t>
            </a:r>
          </a:p>
          <a:p>
            <a:r>
              <a:rPr lang="en-US" sz="1800" dirty="0" err="1" smtClean="0"/>
              <a:t>LocationID</a:t>
            </a:r>
            <a:r>
              <a:rPr lang="en-US" sz="1800" dirty="0" smtClean="0"/>
              <a:t>: an identifier of measurement platform: e.g. DC8, will be provided on the website in a drop-down box</a:t>
            </a:r>
          </a:p>
          <a:p>
            <a:r>
              <a:rPr lang="en-US" sz="1800" dirty="0" smtClean="0"/>
              <a:t>YYYYMMDD: UTC date when the flight take off or the beginning of the measurement for ground sites</a:t>
            </a:r>
          </a:p>
          <a:p>
            <a:r>
              <a:rPr lang="en-US" sz="1800" dirty="0" smtClean="0"/>
              <a:t>R#: </a:t>
            </a:r>
            <a:r>
              <a:rPr lang="en-US" sz="1800" dirty="0"/>
              <a:t>Revision number. The revision number will be RA, RB, RC, … for field data and R0, R1, R2, … for the preliminary and final </a:t>
            </a:r>
            <a:r>
              <a:rPr lang="en-US" sz="1800" dirty="0" smtClean="0"/>
              <a:t>data.  </a:t>
            </a:r>
            <a:r>
              <a:rPr lang="en-US" sz="1800" dirty="0" smtClean="0">
                <a:solidFill>
                  <a:srgbClr val="0070C0"/>
                </a:solidFill>
              </a:rPr>
              <a:t>Note: archived </a:t>
            </a:r>
            <a:r>
              <a:rPr lang="en-US" sz="1800" dirty="0">
                <a:solidFill>
                  <a:srgbClr val="0070C0"/>
                </a:solidFill>
              </a:rPr>
              <a:t>files cannot be </a:t>
            </a:r>
            <a:r>
              <a:rPr lang="en-US" sz="1800" dirty="0" smtClean="0">
                <a:solidFill>
                  <a:srgbClr val="0070C0"/>
                </a:solidFill>
              </a:rPr>
              <a:t>overwritten </a:t>
            </a:r>
            <a:r>
              <a:rPr lang="en-US" sz="1800" dirty="0" smtClean="0"/>
              <a:t> </a:t>
            </a:r>
          </a:p>
          <a:p>
            <a:r>
              <a:rPr lang="en-US" sz="1800" dirty="0" smtClean="0"/>
              <a:t>Description: optional additional description of the file if necessary</a:t>
            </a:r>
          </a:p>
          <a:p>
            <a:r>
              <a:rPr lang="en-US" sz="1800" dirty="0" smtClean="0"/>
              <a:t>Extension: “</a:t>
            </a:r>
            <a:r>
              <a:rPr lang="en-US" sz="1800" dirty="0" err="1" smtClean="0"/>
              <a:t>ict</a:t>
            </a:r>
            <a:r>
              <a:rPr lang="en-US" sz="1800" dirty="0" smtClean="0"/>
              <a:t>” for ICARTT files, “h4” for HDF 4 files, and “h5” for HDF 5 files, etc.</a:t>
            </a:r>
          </a:p>
          <a:p>
            <a:r>
              <a:rPr lang="en-US" sz="1800" dirty="0" smtClean="0"/>
              <a:t>Examples: the filename for DC-8 diode laser spectrometer H2O measurement made on May 1, 2016 flight may be: </a:t>
            </a:r>
          </a:p>
          <a:p>
            <a:pPr marL="0" indent="0">
              <a:buNone/>
            </a:pPr>
            <a:r>
              <a:rPr lang="en-US" sz="1800" dirty="0"/>
              <a:t>	</a:t>
            </a:r>
            <a:r>
              <a:rPr lang="en-US" sz="1800" dirty="0" smtClean="0"/>
              <a:t>KORUSAQ-DLH-H2O_DC8_20160501_RA.ICT (for field data)</a:t>
            </a:r>
          </a:p>
          <a:p>
            <a:pPr marL="0" indent="0">
              <a:buNone/>
            </a:pPr>
            <a:r>
              <a:rPr lang="en-US" sz="1800" dirty="0" smtClean="0"/>
              <a:t>	KORUSAQ-DLH-H2O_DC8_20160501_R0.ICT </a:t>
            </a:r>
            <a:r>
              <a:rPr lang="en-US" sz="1800" dirty="0"/>
              <a:t>(for </a:t>
            </a:r>
            <a:r>
              <a:rPr lang="en-US" sz="1800" dirty="0" smtClean="0"/>
              <a:t>preliminary or</a:t>
            </a:r>
            <a:r>
              <a:rPr lang="en-US" sz="1800" dirty="0" smtClean="0">
                <a:solidFill>
                  <a:srgbClr val="00B050"/>
                </a:solidFill>
              </a:rPr>
              <a:t> </a:t>
            </a:r>
            <a:r>
              <a:rPr lang="en-US" sz="1800" dirty="0" smtClean="0"/>
              <a:t>final </a:t>
            </a:r>
            <a:r>
              <a:rPr lang="en-US" sz="1800" dirty="0"/>
              <a:t>data)</a:t>
            </a:r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182880" y="1447800"/>
            <a:ext cx="8778240" cy="0"/>
          </a:xfrm>
          <a:prstGeom prst="line">
            <a:avLst/>
          </a:prstGeom>
          <a:ln w="76200" cmpd="thickThin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878596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b="1" dirty="0">
                <a:solidFill>
                  <a:srgbClr val="C00000"/>
                </a:solidFill>
              </a:rPr>
              <a:t>KORUS-AQ </a:t>
            </a:r>
            <a:r>
              <a:rPr lang="en-US" b="1" dirty="0" smtClean="0">
                <a:solidFill>
                  <a:srgbClr val="C00000"/>
                </a:solidFill>
              </a:rPr>
              <a:t>Data Reporting Requirements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 fontScale="92500"/>
          </a:bodyPr>
          <a:lstStyle/>
          <a:p>
            <a:r>
              <a:rPr lang="en-US" sz="2400" dirty="0" smtClean="0"/>
              <a:t>KORUS-AQ Metadata Requirements:</a:t>
            </a:r>
          </a:p>
          <a:p>
            <a:pPr lvl="1"/>
            <a:r>
              <a:rPr lang="en-US" sz="2000" dirty="0" smtClean="0"/>
              <a:t>The</a:t>
            </a:r>
            <a:r>
              <a:rPr lang="en-US" sz="2000" dirty="0"/>
              <a:t> </a:t>
            </a:r>
            <a:r>
              <a:rPr lang="en-US" sz="2000" dirty="0" smtClean="0"/>
              <a:t>KORUS-AQ </a:t>
            </a:r>
            <a:r>
              <a:rPr lang="en-US" sz="2000" dirty="0"/>
              <a:t>data files </a:t>
            </a:r>
            <a:r>
              <a:rPr lang="en-US" sz="2000" dirty="0" smtClean="0"/>
              <a:t>should be </a:t>
            </a:r>
            <a:r>
              <a:rPr lang="en-US" sz="2000" i="1" dirty="0" smtClean="0"/>
              <a:t>self-describing</a:t>
            </a:r>
            <a:r>
              <a:rPr lang="en-US" sz="2000" dirty="0"/>
              <a:t> </a:t>
            </a:r>
            <a:r>
              <a:rPr lang="en-US" sz="2000" dirty="0" smtClean="0"/>
              <a:t>with sufficient information on: variable definition, unit, data reporting information, measurement description, measurement uncertainty and detection limits</a:t>
            </a:r>
          </a:p>
          <a:p>
            <a:pPr lvl="1"/>
            <a:r>
              <a:rPr lang="en-US" sz="2000" dirty="0" smtClean="0"/>
              <a:t>The metadata requirements for ICARTT and HDF files are uniform.  Details will be provided in the Data </a:t>
            </a:r>
            <a:r>
              <a:rPr lang="en-US" sz="2000" dirty="0"/>
              <a:t>M</a:t>
            </a:r>
            <a:r>
              <a:rPr lang="en-US" sz="2000" dirty="0" smtClean="0"/>
              <a:t>anagement Plan.</a:t>
            </a:r>
          </a:p>
          <a:p>
            <a:r>
              <a:rPr lang="en-US" sz="2400" dirty="0" err="1" smtClean="0">
                <a:solidFill>
                  <a:srgbClr val="0070C0"/>
                </a:solidFill>
              </a:rPr>
              <a:t>DataID</a:t>
            </a:r>
            <a:r>
              <a:rPr lang="en-US" sz="2400" dirty="0" smtClean="0">
                <a:solidFill>
                  <a:srgbClr val="0070C0"/>
                </a:solidFill>
              </a:rPr>
              <a:t> Registration:</a:t>
            </a:r>
          </a:p>
          <a:p>
            <a:pPr lvl="1"/>
            <a:r>
              <a:rPr lang="en-US" sz="2000" dirty="0">
                <a:solidFill>
                  <a:srgbClr val="0070C0"/>
                </a:solidFill>
              </a:rPr>
              <a:t>PI will need to register his/her </a:t>
            </a:r>
            <a:r>
              <a:rPr lang="en-US" sz="2000" dirty="0" err="1" smtClean="0">
                <a:solidFill>
                  <a:srgbClr val="0070C0"/>
                </a:solidFill>
              </a:rPr>
              <a:t>dataID</a:t>
            </a:r>
            <a:r>
              <a:rPr lang="en-US" sz="2000" dirty="0" smtClean="0">
                <a:solidFill>
                  <a:srgbClr val="0070C0"/>
                </a:solidFill>
              </a:rPr>
              <a:t> before file submission.</a:t>
            </a:r>
          </a:p>
          <a:p>
            <a:pPr lvl="1"/>
            <a:r>
              <a:rPr lang="en-US" sz="2000" dirty="0" err="1" smtClean="0">
                <a:solidFill>
                  <a:srgbClr val="0070C0"/>
                </a:solidFill>
              </a:rPr>
              <a:t>DataID</a:t>
            </a:r>
            <a:r>
              <a:rPr lang="en-US" sz="2000" dirty="0" smtClean="0">
                <a:solidFill>
                  <a:srgbClr val="0070C0"/>
                </a:solidFill>
              </a:rPr>
              <a:t> is used to organize file on the data repository and is a part of the KORUS-AQ file naming convention.</a:t>
            </a:r>
          </a:p>
          <a:p>
            <a:pPr lvl="1"/>
            <a:r>
              <a:rPr lang="en-US" sz="2000" dirty="0" err="1" smtClean="0">
                <a:solidFill>
                  <a:srgbClr val="0070C0"/>
                </a:solidFill>
              </a:rPr>
              <a:t>DataID</a:t>
            </a:r>
            <a:r>
              <a:rPr lang="en-US" sz="2000" dirty="0" smtClean="0">
                <a:solidFill>
                  <a:srgbClr val="0070C0"/>
                </a:solidFill>
              </a:rPr>
              <a:t> </a:t>
            </a:r>
            <a:r>
              <a:rPr lang="en-US" sz="2000" dirty="0">
                <a:solidFill>
                  <a:srgbClr val="0070C0"/>
                </a:solidFill>
              </a:rPr>
              <a:t>is a </a:t>
            </a:r>
            <a:r>
              <a:rPr lang="en-US" sz="2000" dirty="0" smtClean="0">
                <a:solidFill>
                  <a:srgbClr val="0070C0"/>
                </a:solidFill>
              </a:rPr>
              <a:t>typically short </a:t>
            </a:r>
            <a:r>
              <a:rPr lang="en-US" sz="2000" dirty="0">
                <a:solidFill>
                  <a:srgbClr val="0070C0"/>
                </a:solidFill>
              </a:rPr>
              <a:t>description of measured parameter/species, instrument, or model (e.g., </a:t>
            </a:r>
            <a:r>
              <a:rPr lang="en-US" sz="2000" dirty="0" smtClean="0">
                <a:solidFill>
                  <a:srgbClr val="0070C0"/>
                </a:solidFill>
              </a:rPr>
              <a:t>KORUSAQ-O3).</a:t>
            </a:r>
            <a:endParaRPr lang="en-US" sz="2000" dirty="0">
              <a:solidFill>
                <a:srgbClr val="0070C0"/>
              </a:solidFill>
            </a:endParaRPr>
          </a:p>
          <a:p>
            <a:pPr lvl="1"/>
            <a:r>
              <a:rPr lang="en-US" sz="2000" dirty="0" smtClean="0">
                <a:solidFill>
                  <a:srgbClr val="0070C0"/>
                </a:solidFill>
              </a:rPr>
              <a:t>The website will be open for </a:t>
            </a:r>
            <a:r>
              <a:rPr lang="en-US" sz="2000" dirty="0" err="1" smtClean="0">
                <a:solidFill>
                  <a:srgbClr val="0070C0"/>
                </a:solidFill>
              </a:rPr>
              <a:t>DataID</a:t>
            </a:r>
            <a:r>
              <a:rPr lang="en-US" sz="2000" dirty="0" smtClean="0">
                <a:solidFill>
                  <a:srgbClr val="0070C0"/>
                </a:solidFill>
              </a:rPr>
              <a:t>  registration in late March, 2016 and detailed instruction will be distributed.  </a:t>
            </a:r>
            <a:endParaRPr lang="en-US" sz="2000" dirty="0">
              <a:solidFill>
                <a:srgbClr val="0070C0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182880" y="1524000"/>
            <a:ext cx="8778240" cy="0"/>
          </a:xfrm>
          <a:prstGeom prst="line">
            <a:avLst/>
          </a:prstGeom>
          <a:ln w="76200" cmpd="thickThin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007374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sz="4000" b="1" dirty="0" smtClean="0">
                <a:solidFill>
                  <a:srgbClr val="C00000"/>
                </a:solidFill>
              </a:rPr>
              <a:t>KORUS-AQ Science Data Policy</a:t>
            </a:r>
            <a:endParaRPr lang="en-US" sz="40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257800"/>
          </a:xfrm>
        </p:spPr>
        <p:txBody>
          <a:bodyPr>
            <a:noAutofit/>
          </a:bodyPr>
          <a:lstStyle/>
          <a:p>
            <a:pPr marL="0" lvl="0">
              <a:buNone/>
            </a:pPr>
            <a:r>
              <a:rPr lang="en-US" sz="2400" b="1" dirty="0">
                <a:solidFill>
                  <a:srgbClr val="C00000"/>
                </a:solidFill>
              </a:rPr>
              <a:t>All </a:t>
            </a:r>
            <a:r>
              <a:rPr lang="en-US" sz="2400" b="1" dirty="0" smtClean="0">
                <a:solidFill>
                  <a:srgbClr val="C00000"/>
                </a:solidFill>
              </a:rPr>
              <a:t>participants </a:t>
            </a:r>
            <a:r>
              <a:rPr lang="en-US" sz="2400" b="1" dirty="0">
                <a:solidFill>
                  <a:srgbClr val="C00000"/>
                </a:solidFill>
              </a:rPr>
              <a:t>are requested to accept the following responsibilities:</a:t>
            </a:r>
          </a:p>
          <a:p>
            <a:pPr lvl="0">
              <a:buFont typeface="Wingdings" pitchFamily="2" charset="2"/>
              <a:buChar char="Ø"/>
            </a:pPr>
            <a:r>
              <a:rPr lang="en-US" sz="2000" dirty="0">
                <a:solidFill>
                  <a:prstClr val="black"/>
                </a:solidFill>
              </a:rPr>
              <a:t>Submit data in ICARTT or HDF format no later than the specified deadlines</a:t>
            </a:r>
          </a:p>
          <a:p>
            <a:pPr lvl="0">
              <a:buFont typeface="Wingdings" pitchFamily="2" charset="2"/>
              <a:buChar char="Ø"/>
            </a:pPr>
            <a:r>
              <a:rPr lang="en-US" sz="2000" dirty="0">
                <a:solidFill>
                  <a:prstClr val="black"/>
                </a:solidFill>
              </a:rPr>
              <a:t>If unexpected events lead to any delay in data submission, the PI is required to notify the project leadership as soon as issues are known</a:t>
            </a:r>
          </a:p>
          <a:p>
            <a:pPr lvl="0">
              <a:buFont typeface="Wingdings" pitchFamily="2" charset="2"/>
              <a:buChar char="Ø"/>
            </a:pPr>
            <a:r>
              <a:rPr lang="en-US" sz="2000" b="1" dirty="0">
                <a:solidFill>
                  <a:prstClr val="black"/>
                </a:solidFill>
              </a:rPr>
              <a:t>Final data should be submitted to the archive prior to any presentation at scientific conferences (e.g. AGU, AMS) or manuscript preparation, unless explicit authorization is obtained from the program managers</a:t>
            </a:r>
          </a:p>
          <a:p>
            <a:pPr lvl="0">
              <a:buFont typeface="Wingdings" pitchFamily="2" charset="2"/>
              <a:buChar char="Ø"/>
            </a:pPr>
            <a:r>
              <a:rPr lang="en-US" sz="2000" dirty="0">
                <a:solidFill>
                  <a:prstClr val="black"/>
                </a:solidFill>
              </a:rPr>
              <a:t>All aircraft measurements from a common platform should be synchronized to science team pre-agreed time standard, e.g. DLH for DC-8 </a:t>
            </a:r>
          </a:p>
          <a:p>
            <a:pPr lvl="0">
              <a:buFont typeface="Wingdings" pitchFamily="2" charset="2"/>
              <a:buChar char="Ø"/>
            </a:pPr>
            <a:r>
              <a:rPr lang="en-US" sz="2000" dirty="0">
                <a:solidFill>
                  <a:prstClr val="black"/>
                </a:solidFill>
              </a:rPr>
              <a:t>Consult with PIs when using their data in conference/data workshop presentations and/or manuscript </a:t>
            </a:r>
          </a:p>
          <a:p>
            <a:pPr lvl="0">
              <a:buFont typeface="Wingdings" pitchFamily="2" charset="2"/>
              <a:buChar char="Ø"/>
            </a:pPr>
            <a:r>
              <a:rPr lang="en-US" sz="2000" dirty="0">
                <a:solidFill>
                  <a:prstClr val="black"/>
                </a:solidFill>
              </a:rPr>
              <a:t>Invite PIs of any data used to be </a:t>
            </a:r>
            <a:r>
              <a:rPr lang="en-US" sz="2000" dirty="0">
                <a:solidFill>
                  <a:srgbClr val="002060"/>
                </a:solidFill>
              </a:rPr>
              <a:t>co-authors </a:t>
            </a:r>
            <a:r>
              <a:rPr lang="en-US" sz="2000" dirty="0">
                <a:solidFill>
                  <a:prstClr val="black"/>
                </a:solidFill>
              </a:rPr>
              <a:t>(particularly during post-deployment research phase) </a:t>
            </a:r>
          </a:p>
          <a:p>
            <a:pPr lvl="0">
              <a:buFont typeface="Wingdings" pitchFamily="2" charset="2"/>
              <a:buChar char="Ø"/>
            </a:pPr>
            <a:r>
              <a:rPr lang="en-US" sz="2000" dirty="0">
                <a:solidFill>
                  <a:prstClr val="black"/>
                </a:solidFill>
              </a:rPr>
              <a:t>PIs should be available to answer questions about their data</a:t>
            </a:r>
            <a:endParaRPr lang="en-US" sz="1400" dirty="0">
              <a:solidFill>
                <a:srgbClr val="00B050"/>
              </a:solidFill>
            </a:endParaRPr>
          </a:p>
          <a:p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 flipV="1">
            <a:off x="182880" y="1066800"/>
            <a:ext cx="8778240" cy="0"/>
          </a:xfrm>
          <a:prstGeom prst="line">
            <a:avLst/>
          </a:prstGeom>
          <a:ln w="76200" cmpd="thickThin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978218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1139</TotalTime>
  <Words>870</Words>
  <Application>Microsoft Office PowerPoint</Application>
  <PresentationFormat>On-screen Show (4:3)</PresentationFormat>
  <Paragraphs>124</Paragraphs>
  <Slides>12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Data Management Plan for  KORUS-AQ Airborne Field Study</vt:lpstr>
      <vt:lpstr>Motivation and Overview</vt:lpstr>
      <vt:lpstr>KORUS-AQ Data Flow Overview</vt:lpstr>
      <vt:lpstr>KORUS-AQ Data Repositories and Data Holdings</vt:lpstr>
      <vt:lpstr>KORUS-AQ Data Submission Schedule</vt:lpstr>
      <vt:lpstr>KORUS-AQ Data Format Requirements</vt:lpstr>
      <vt:lpstr>KORUS-AQ Data File Naming Convention</vt:lpstr>
      <vt:lpstr>KORUS-AQ Data Reporting Requirements</vt:lpstr>
      <vt:lpstr>KORUS-AQ Science Data Policy</vt:lpstr>
      <vt:lpstr>PowerPoint Presentation</vt:lpstr>
      <vt:lpstr>Additional Requirements for Enhancing KORUS-AQ Data Quality</vt:lpstr>
      <vt:lpstr>Additional Requirements for Enhancing KORUS-AQ Data Quality (Cont.)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KORUS-AQ  Data Management Plan</dc:title>
  <dc:creator>gao</dc:creator>
  <cp:lastModifiedBy>gao</cp:lastModifiedBy>
  <cp:revision>20</cp:revision>
  <dcterms:created xsi:type="dcterms:W3CDTF">2015-10-11T22:39:29Z</dcterms:created>
  <dcterms:modified xsi:type="dcterms:W3CDTF">2015-10-15T12:41:32Z</dcterms:modified>
</cp:coreProperties>
</file>